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74" r:id="rId3"/>
    <p:sldId id="441" r:id="rId4"/>
    <p:sldId id="442" r:id="rId5"/>
    <p:sldId id="476" r:id="rId6"/>
    <p:sldId id="477" r:id="rId7"/>
    <p:sldId id="478" r:id="rId8"/>
    <p:sldId id="479" r:id="rId9"/>
    <p:sldId id="480" r:id="rId10"/>
    <p:sldId id="443" r:id="rId11"/>
    <p:sldId id="446" r:id="rId12"/>
    <p:sldId id="444" r:id="rId13"/>
    <p:sldId id="445" r:id="rId14"/>
    <p:sldId id="440" r:id="rId15"/>
    <p:sldId id="337" r:id="rId16"/>
    <p:sldId id="338" r:id="rId17"/>
    <p:sldId id="330" r:id="rId18"/>
    <p:sldId id="459" r:id="rId19"/>
    <p:sldId id="460" r:id="rId20"/>
    <p:sldId id="340" r:id="rId21"/>
    <p:sldId id="447" r:id="rId22"/>
    <p:sldId id="448" r:id="rId23"/>
    <p:sldId id="464" r:id="rId24"/>
    <p:sldId id="456" r:id="rId25"/>
    <p:sldId id="449" r:id="rId26"/>
    <p:sldId id="452" r:id="rId27"/>
    <p:sldId id="450" r:id="rId28"/>
    <p:sldId id="462" r:id="rId29"/>
    <p:sldId id="458" r:id="rId30"/>
    <p:sldId id="413" r:id="rId31"/>
  </p:sldIdLst>
  <p:sldSz cx="9144000" cy="6858000" type="screen4x3"/>
  <p:notesSz cx="6808470" cy="9940925"/>
  <p:defaultTextStyle>
    <a:defPPr>
      <a:defRPr lang="ro-R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B8"/>
    <a:srgbClr val="0000AC"/>
    <a:srgbClr val="000000"/>
    <a:srgbClr val="0000CC"/>
    <a:srgbClr val="660066"/>
    <a:srgbClr val="000096"/>
    <a:srgbClr val="FFFFCC"/>
    <a:srgbClr val="FFFF93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59" autoAdjust="0"/>
    <p:restoredTop sz="98151" autoAdjust="0"/>
  </p:normalViewPr>
  <p:slideViewPr>
    <p:cSldViewPr>
      <p:cViewPr varScale="1">
        <p:scale>
          <a:sx n="68" d="100"/>
          <a:sy n="68" d="100"/>
        </p:scale>
        <p:origin x="1084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1938" y="-90"/>
      </p:cViewPr>
      <p:guideLst>
        <p:guide orient="horz" pos="3127"/>
        <p:guide pos="2144"/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GB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altLang="en-GB"/>
              <a:t>EVALUARE NAȚIONALĂ 2020</a:t>
            </a:r>
            <a:endParaRPr lang="ro-RO" altLang="en-GB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419111353202085"/>
          <c:y val="0.082426462665661"/>
          <c:w val="0.955754415998755"/>
          <c:h val="0.86546708328843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[Book1]Sheet1!$B$3:$K$3</c:f>
              <c:strCache>
                <c:ptCount val="10"/>
                <c:pt idx="0">
                  <c:v>Note 1-1,99</c:v>
                </c:pt>
                <c:pt idx="1">
                  <c:v>Note 2-2,99</c:v>
                </c:pt>
                <c:pt idx="2">
                  <c:v>Note 3-3,99</c:v>
                </c:pt>
                <c:pt idx="3">
                  <c:v>Note 4-4,99</c:v>
                </c:pt>
                <c:pt idx="4">
                  <c:v>Note 5-5,99</c:v>
                </c:pt>
                <c:pt idx="5">
                  <c:v>Note 6-6,99</c:v>
                </c:pt>
                <c:pt idx="6">
                  <c:v>Note 7-7,99</c:v>
                </c:pt>
                <c:pt idx="7">
                  <c:v>Note 8-8,99</c:v>
                </c:pt>
                <c:pt idx="8">
                  <c:v>Note 9-9,99</c:v>
                </c:pt>
                <c:pt idx="9">
                  <c:v>Nota 10</c:v>
                </c:pt>
              </c:strCache>
            </c:strRef>
          </c:cat>
          <c:val>
            <c:numRef>
              <c:f>[Book1]Sheet1!$B$4:$K$4</c:f>
              <c:numCache>
                <c:formatCode>General</c:formatCode>
                <c:ptCount val="10"/>
                <c:pt idx="0">
                  <c:v>172</c:v>
                </c:pt>
                <c:pt idx="1">
                  <c:v>317</c:v>
                </c:pt>
                <c:pt idx="2">
                  <c:v>334</c:v>
                </c:pt>
                <c:pt idx="3">
                  <c:v>305</c:v>
                </c:pt>
                <c:pt idx="4">
                  <c:v>395</c:v>
                </c:pt>
                <c:pt idx="5">
                  <c:v>597</c:v>
                </c:pt>
                <c:pt idx="6">
                  <c:v>581</c:v>
                </c:pt>
                <c:pt idx="7">
                  <c:v>331</c:v>
                </c:pt>
                <c:pt idx="8">
                  <c:v>187</c:v>
                </c:pt>
                <c:pt idx="9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2476700"/>
        <c:axId val="703645267"/>
      </c:barChart>
      <c:catAx>
        <c:axId val="61247670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03645267"/>
        <c:crosses val="autoZero"/>
        <c:auto val="1"/>
        <c:lblAlgn val="ctr"/>
        <c:lblOffset val="100"/>
        <c:noMultiLvlLbl val="0"/>
      </c:catAx>
      <c:valAx>
        <c:axId val="7036452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124767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GB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GB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altLang="en-GB"/>
              <a:t>BACALAUREAT NAȚIONAL 2020</a:t>
            </a:r>
            <a:endParaRPr lang="ro-RO" altLang="en-GB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[Book1]Sheet1!$B$3:$G$3</c:f>
              <c:strCache>
                <c:ptCount val="6"/>
                <c:pt idx="0">
                  <c:v>Note 5-5,99</c:v>
                </c:pt>
                <c:pt idx="1">
                  <c:v>Note 6-6,99</c:v>
                </c:pt>
                <c:pt idx="2">
                  <c:v>Note 7-7,99</c:v>
                </c:pt>
                <c:pt idx="3">
                  <c:v>Note 8-8,99</c:v>
                </c:pt>
                <c:pt idx="4">
                  <c:v>Note 9-9,99</c:v>
                </c:pt>
                <c:pt idx="5">
                  <c:v>Nota 10</c:v>
                </c:pt>
              </c:strCache>
            </c:strRef>
          </c:cat>
          <c:val>
            <c:numRef>
              <c:f>[Book1]Sheet1!$B$4:$G$4</c:f>
              <c:numCache>
                <c:formatCode>General</c:formatCode>
                <c:ptCount val="6"/>
                <c:pt idx="0">
                  <c:v>468</c:v>
                </c:pt>
                <c:pt idx="1">
                  <c:v>244</c:v>
                </c:pt>
                <c:pt idx="2">
                  <c:v>217</c:v>
                </c:pt>
                <c:pt idx="3">
                  <c:v>207</c:v>
                </c:pt>
                <c:pt idx="4">
                  <c:v>166</c:v>
                </c:pt>
                <c:pt idx="5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5470309"/>
        <c:axId val="751288084"/>
      </c:barChart>
      <c:catAx>
        <c:axId val="755470309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51288084"/>
        <c:crosses val="autoZero"/>
        <c:auto val="1"/>
        <c:lblAlgn val="ctr"/>
        <c:lblOffset val="100"/>
        <c:noMultiLvlLbl val="0"/>
      </c:catAx>
      <c:valAx>
        <c:axId val="7512880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5547030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GB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35038CDC-2F90-4414-9B1C-FC36A2CACD73}" type="datetimeFigureOut">
              <a:rPr lang="fr-FR" smtClean="0"/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0677564D-F1AF-4B3D-A55F-E41A80D32DBF}" type="slidenum">
              <a:rPr lang="fr-FR" smtClean="0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pPr>
              <a:defRPr/>
            </a:pPr>
            <a:fld id="{2B041F2E-F84A-482F-BC4F-B20063B1A873}" type="datetimeFigureOut">
              <a:rPr lang="en-US"/>
            </a:fld>
            <a:endParaRPr lang="en-US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pPr lvl="0"/>
            <a:endParaRPr lang="en-US" noProof="0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568" tIns="45784" rIns="91568" bIns="45784" rtlCol="0">
            <a:normAutofit/>
          </a:bodyPr>
          <a:lstStyle/>
          <a:p>
            <a:pPr lvl="0"/>
            <a:r>
              <a:rPr lang="ro-RO" noProof="0"/>
              <a:t>Faceți clic pentru a edita stilurile de text Coordonator</a:t>
            </a:r>
            <a:endParaRPr lang="ro-RO" noProof="0"/>
          </a:p>
          <a:p>
            <a:pPr lvl="1"/>
            <a:r>
              <a:rPr lang="ro-RO" noProof="0"/>
              <a:t>Al doilea nivel</a:t>
            </a:r>
            <a:endParaRPr lang="ro-RO" noProof="0"/>
          </a:p>
          <a:p>
            <a:pPr lvl="2"/>
            <a:r>
              <a:rPr lang="ro-RO" noProof="0"/>
              <a:t>Al treilea nivel</a:t>
            </a:r>
            <a:endParaRPr lang="ro-RO" noProof="0"/>
          </a:p>
          <a:p>
            <a:pPr lvl="3"/>
            <a:r>
              <a:rPr lang="ro-RO" noProof="0"/>
              <a:t>Al patrulea nivel</a:t>
            </a:r>
            <a:endParaRPr lang="ro-RO" noProof="0"/>
          </a:p>
          <a:p>
            <a:pPr lvl="4"/>
            <a:r>
              <a:rPr lang="ro-RO" noProof="0"/>
              <a:t>Al cincilea nivel</a:t>
            </a:r>
            <a:endParaRPr lang="en-US" noProof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pPr>
              <a:defRPr/>
            </a:pPr>
            <a:fld id="{72EE2C37-8CF7-4AB1-9FDC-CD3F818DB01D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CA4C28-093A-464E-86FA-D47A814BAB18}" type="slidenum">
              <a:rPr lang="ro-RO" smtClean="0"/>
            </a:fld>
            <a:endParaRPr lang="ro-R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713BD-E49A-4E96-88FC-BC5E52AD9563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7F69-180B-4A49-9BA5-FE3D73F16692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98526-0F5E-4678-9D00-FE7606ED8558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B021D-04D1-47AB-9961-B01F4D46F1E5}" type="slidenum">
              <a:rPr lang="ro-RO" smtClean="0"/>
            </a:fld>
            <a:endParaRPr lang="ro-RO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43E88-0095-4F62-8014-5869FF6314E5}" type="slidenum">
              <a:rPr lang="ro-RO" smtClean="0"/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F6BB1-07B9-47B6-ADC3-F0F2788531D0}" type="slidenum">
              <a:rPr lang="ro-RO" smtClean="0"/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67DADE-3ACD-4D5B-9F12-902F9C21ADA8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F999A-E25A-4942-9C36-8BDF8C659B0E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30153-95ED-43DC-A864-4D611BD2DEFC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88988-71B2-4843-A019-17B06D6FD683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0711725B-5ABF-4D4A-AA1D-D439461B2151}" type="slidenum">
              <a:rPr lang="ro-RO" smtClean="0"/>
            </a:fld>
            <a:endParaRPr lang="ro-RO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Materiale%20suport/Regulament_cadru_UIP.PDF" TargetMode="External"/><Relationship Id="rId2" Type="http://schemas.openxmlformats.org/officeDocument/2006/relationships/hyperlink" Target="Materiale%20suport/Ordine%20metodologii/anexa%20bac%202021.docx" TargetMode="External"/><Relationship Id="rId1" Type="http://schemas.openxmlformats.org/officeDocument/2006/relationships/hyperlink" Target="Materiale%20suport/Ordine%20metodologii/OMEC%20nr.%203125_2020%20structura%20an%20&#351;colar%202020-2021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Materiale%20suport/Regulament_cadru_UIP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rocnee.eu/datedeschise/rapoarte246.html" TargetMode="External"/><Relationship Id="rId2" Type="http://schemas.openxmlformats.org/officeDocument/2006/relationships/hyperlink" Target="http://www.rocnee.eu/" TargetMode="External"/><Relationship Id="rId1" Type="http://schemas.openxmlformats.org/officeDocument/2006/relationships/hyperlink" Target="http://www.edu.ro/" TargetMode="Externa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hyperlink" Target="http://www.rocnee.eu/" TargetMode="External"/><Relationship Id="rId5" Type="http://schemas.openxmlformats.org/officeDocument/2006/relationships/hyperlink" Target="http://www.edu.ro/" TargetMode="External"/><Relationship Id="rId4" Type="http://schemas.openxmlformats.org/officeDocument/2006/relationships/hyperlink" Target="Materiale%20suport/Subiecte/ENVIII_matematica_2020_Test_17.pdf" TargetMode="External"/><Relationship Id="rId3" Type="http://schemas.openxmlformats.org/officeDocument/2006/relationships/hyperlink" Target="Materiale%20suport/Subiecte/ENVIII_2021_model_matematica_varianta.pdf" TargetMode="External"/><Relationship Id="rId2" Type="http://schemas.openxmlformats.org/officeDocument/2006/relationships/hyperlink" Target="Materiale%20suport/Subiecte" TargetMode="External"/><Relationship Id="rId1" Type="http://schemas.openxmlformats.org/officeDocument/2006/relationships/hyperlink" Target="Materiale%20suport/OMEC%203472_10.03.2020_Programa_ENVIII_Matematica_2021.pdf" TargetMode="Externa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://www.rocnee.eu/" TargetMode="External"/><Relationship Id="rId2" Type="http://schemas.openxmlformats.org/officeDocument/2006/relationships/hyperlink" Target="http://www.edu.ro/" TargetMode="External"/><Relationship Id="rId1" Type="http://schemas.openxmlformats.org/officeDocument/2006/relationships/hyperlink" Target="Materiale%20suport/Subiecte/E_c_matematica_M_mate-info_2020_Test_20.pd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1.xml"/><Relationship Id="rId2" Type="http://schemas.openxmlformats.org/officeDocument/2006/relationships/hyperlink" Target="http://www.rocnee.eu/" TargetMode="External"/><Relationship Id="rId1" Type="http://schemas.openxmlformats.org/officeDocument/2006/relationships/hyperlink" Target="http://www.edu.ro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Materiale%20suport/Nota%20consfatuiri.pdf" TargetMode="Externa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2.xml"/><Relationship Id="rId2" Type="http://schemas.openxmlformats.org/officeDocument/2006/relationships/image" Target="../media/image3.png"/><Relationship Id="rId1" Type="http://schemas.openxmlformats.org/officeDocument/2006/relationships/hyperlink" Target="Materiale%20suport/Ordine%20metodologii/metdologie%20+%20calendar%20CPEECN%202020.PDF" TargetMode="Externa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hemeOverride" Target="../theme/themeOverride3.xml"/><Relationship Id="rId3" Type="http://schemas.openxmlformats.org/officeDocument/2006/relationships/image" Target="../media/image4.png"/><Relationship Id="rId2" Type="http://schemas.openxmlformats.org/officeDocument/2006/relationships/hyperlink" Target="https://digital.educred.ro/" TargetMode="External"/><Relationship Id="rId1" Type="http://schemas.openxmlformats.org/officeDocument/2006/relationships/hyperlink" Target="https://www.manuale.edu.ro/" TargetMode="Externa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4.xml"/><Relationship Id="rId2" Type="http://schemas.openxmlformats.org/officeDocument/2006/relationships/image" Target="../media/image5.png"/><Relationship Id="rId1" Type="http://schemas.openxmlformats.org/officeDocument/2006/relationships/hyperlink" Target="https://digital.educred.ro/" TargetMode="Externa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5.xml"/><Relationship Id="rId2" Type="http://schemas.openxmlformats.org/officeDocument/2006/relationships/image" Target="../media/image6.png"/><Relationship Id="rId1" Type="http://schemas.openxmlformats.org/officeDocument/2006/relationships/hyperlink" Target="https://digital.educred.ro/" TargetMode="Externa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6.xml"/><Relationship Id="rId2" Type="http://schemas.openxmlformats.org/officeDocument/2006/relationships/hyperlink" Target="https://educatiacontinua.edu.ro/repere-metodologice.html" TargetMode="External"/><Relationship Id="rId1" Type="http://schemas.openxmlformats.org/officeDocument/2006/relationships/hyperlink" Target="Materiale%20suport/Subiecte/REPERE_METODOLOGICE_MATEMATICA_2020.pdf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1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Materiale%20suport/Programa%20Matematica%20gimnaziu%202017.pdf" TargetMode="External"/><Relationship Id="rId2" Type="http://schemas.openxmlformats.org/officeDocument/2006/relationships/hyperlink" Target="https://educatiacontinua.edu.ro/repere-metodologice.html" TargetMode="External"/><Relationship Id="rId1" Type="http://schemas.openxmlformats.org/officeDocument/2006/relationships/hyperlink" Target="http://www.educatiacontinua.edu.r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580"/>
            <a:ext cx="8230235" cy="3187700"/>
          </a:xfrm>
        </p:spPr>
        <p:txBody>
          <a:bodyPr/>
          <a:p>
            <a:r>
              <a:rPr lang="ro-RO" sz="4400" b="1" dirty="0">
                <a:sym typeface="+mn-ea"/>
              </a:rPr>
              <a:t>CONSFĂTUIRI </a:t>
            </a:r>
            <a:r>
              <a:rPr lang="en-US" sz="4400" b="1" dirty="0" smtClean="0">
                <a:sym typeface="+mn-ea"/>
              </a:rPr>
              <a:t> </a:t>
            </a:r>
            <a:r>
              <a:rPr lang="ro-RO" sz="4400" b="1" dirty="0" smtClean="0">
                <a:sym typeface="+mn-ea"/>
              </a:rPr>
              <a:t>MATEMATICĂ</a:t>
            </a:r>
            <a:br>
              <a:rPr lang="ro-RO" sz="4400" dirty="0">
                <a:sym typeface="+mn-ea"/>
              </a:rPr>
            </a:br>
            <a:r>
              <a:rPr lang="ro-RO" sz="4400" b="1" dirty="0">
                <a:sym typeface="+mn-ea"/>
              </a:rPr>
              <a:t> </a:t>
            </a:r>
            <a:br>
              <a:rPr lang="en-US" sz="4400" b="1" dirty="0" smtClean="0">
                <a:sym typeface="+mn-ea"/>
              </a:rPr>
            </a:br>
            <a:r>
              <a:rPr lang="ro-RO" sz="4400" b="1" dirty="0" smtClean="0">
                <a:sym typeface="+mn-ea"/>
              </a:rPr>
              <a:t>ARAD</a:t>
            </a:r>
            <a:br>
              <a:rPr lang="ro-RO" sz="4400" dirty="0">
                <a:sym typeface="+mn-ea"/>
              </a:rPr>
            </a:br>
            <a:endParaRPr lang="en-GB" altLang="en-US" sz="4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835" y="2331720"/>
            <a:ext cx="8229600" cy="4525963"/>
          </a:xfrm>
        </p:spPr>
        <p:txBody>
          <a:bodyPr/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pPr marL="0" indent="0">
              <a:buNone/>
            </a:pPr>
            <a:endParaRPr lang="ro-RO" altLang="en-GB" sz="2800" b="1"/>
          </a:p>
          <a:p>
            <a:pPr marL="0" indent="0">
              <a:buNone/>
            </a:pPr>
            <a:r>
              <a:rPr lang="ro-RO" altLang="en-GB" sz="2800" b="1"/>
              <a:t>                   29 SEPTEMBRIE 2020</a:t>
            </a:r>
            <a:endParaRPr lang="ro-RO" altLang="en-GB" sz="28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17632" cy="8354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Priorități ale educației în anul școlar 2020 -2021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7525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2.5.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Valorificarea noilor tehnologii în activitățile de învățare cu elevii și lecțiile din programul </a:t>
            </a:r>
            <a:r>
              <a:rPr lang="ro-RO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Teleșcoală</a:t>
            </a:r>
            <a:endParaRPr lang="ro-RO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2.6.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Elaborarea și implementarea de programe/proiecte/ activități de abilitare curriculară la matematică, pe ani de studiu, cu accent pe: </a:t>
            </a:r>
            <a:r>
              <a:rPr lang="ro-RO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proiectare curriculară, evaluarea la clasă, evaluarea la examene naționale și la competiții școlare, 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în parteneriat cu centrele de formare județene (CCD)</a:t>
            </a:r>
            <a:endParaRPr lang="ro-RO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2.7.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Compatibilizarea 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programelor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și a regulamentelor specifice pentru 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competițiile școlare 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 noile programe (la nivel gimnazial), în vederea actualizării acestora, în conformitate cu reforma curriculară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877672" cy="8354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Cadrul normativ privind organizarea procesului de învățământ în anul școlar 2019-2020</a:t>
            </a:r>
            <a:endParaRPr lang="ro-RO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1340768"/>
            <a:ext cx="8856984" cy="51125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Ordinul MEC 3125/29.01.2020 privind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  <a:hlinkClick r:id="rId1" action="ppaction://hlinkfile"/>
              </a:rPr>
              <a:t>structura anului școlar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– 2021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Curriculum național: planurile-cadru, programele și manualele școlare, în vigoare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3.3.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Ordinul MEC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5453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/31.08.2020 privind organizarea și desfășurarea examenului național de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bacalaureat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OMEC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5455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/31.08.2020 privind organizarea și desfășurarea evaluării naționale pentru elevii clasei a VIII-a și OMEC privind organizarea și desfășurarea admiterii în învățământul liceal și profesional, în anul școlar 2020 – 2021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3.4.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Noul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ROFUIP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OMEC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/31.08.2020 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3.5.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Reglementări referitoare la învățământul profesional și tehnic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3.6.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Alte regulamente, metodologii specifice etc.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8354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Noutăți specifice disciplinei </a:t>
            </a:r>
            <a:r>
              <a:rPr lang="ro-RO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Matematica</a:t>
            </a:r>
            <a:b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anul școlar 2020 – 2021</a:t>
            </a:r>
            <a:endParaRPr lang="ro-RO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661648" cy="470912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</a:pPr>
            <a:r>
              <a:rPr lang="ro-RO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Evaluări, examene, concursuri naționale</a:t>
            </a:r>
            <a:br>
              <a:rPr lang="ro-RO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constituirea GL pentru CNPEE – apel octombrie</a:t>
            </a:r>
            <a:endParaRPr lang="ro-RO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o-RO" sz="3000" b="1" cap="none" dirty="0">
                <a:latin typeface="Times New Roman" panose="02020603050405020304" pitchFamily="18" charset="0"/>
                <a:cs typeface="Times New Roman" panose="02020603050405020304" pitchFamily="18" charset="0"/>
                <a:hlinkClick r:id="rId1" action="ppaction://hlinkfile"/>
              </a:rPr>
              <a:t>Corp de profesori evaluatori </a:t>
            </a:r>
            <a:r>
              <a:rPr lang="ro-RO" sz="3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pentru examenele și concursurile naționale </a:t>
            </a:r>
            <a:r>
              <a:rPr lang="ro-RO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apel 21-30 septembrie</a:t>
            </a:r>
            <a:endParaRPr lang="ro-RO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o-RO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Despre </a:t>
            </a:r>
            <a:r>
              <a:rPr lang="ro-RO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predare-învățare-evaluare</a:t>
            </a:r>
            <a:r>
              <a:rPr lang="ro-RO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matematică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o-RO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condițiile provocărilor generate de pandemia COVID -19</a:t>
            </a:r>
            <a:endParaRPr lang="ro-RO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o-RO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exemple de bune practici în fiecare județ</a:t>
            </a:r>
            <a:endParaRPr lang="ro-RO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o-RO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ce nu a mers</a:t>
            </a:r>
            <a:endParaRPr lang="ro-RO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o-RO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- ce ar trebui să facem</a:t>
            </a:r>
            <a:endParaRPr lang="ro-RO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856984" cy="1008112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ro-RO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Evaluări, examene și concursuri naționale</a:t>
            </a:r>
            <a:br>
              <a:rPr lang="ro-RO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2020 – 2021</a:t>
            </a:r>
            <a:endParaRPr lang="en-US" sz="3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00808"/>
            <a:ext cx="8784976" cy="4464496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EVALUAREA NAŢIONALĂ la finalul clasei a VI-a</a:t>
            </a:r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EVALUAREA NAŢIONALĂ pentru absolvenții clasei a VIII-a</a:t>
            </a:r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EXAMENUL DE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BACALAUREAT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NAȚIONAL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21: </a:t>
            </a:r>
            <a:r>
              <a:rPr lang="ro-R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M_</a:t>
            </a:r>
            <a:r>
              <a:rPr lang="ro-RO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mate-info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M_</a:t>
            </a:r>
            <a:r>
              <a:rPr lang="ro-RO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șt</a:t>
            </a:r>
            <a: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-nat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M_</a:t>
            </a:r>
            <a: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tehnologic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M_</a:t>
            </a:r>
            <a: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pedagogic</a:t>
            </a:r>
            <a:endParaRPr lang="ro-RO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EXAMENUL NAȚIONAL DE DEFINITIVARE în învăţământ </a:t>
            </a:r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CONCURSUL NAȚIONAL DE  OCUPARE A POSTURILOR DIDACTICE/CATEDRELOR VACANTE/REZERVATE ÎN ÎNVĂȚĂMÂNTUL PREUNIVERSITAR</a:t>
            </a:r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SIMULĂRI ale evaluărilor și examenelor naționale</a:t>
            </a:r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928992" cy="1267544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ro-RO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Evaluarea națională la finalul clasei a VI-a, în anul școlar 2020 - 2021</a:t>
            </a:r>
            <a:endParaRPr lang="en-US" sz="3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035" y="1988840"/>
            <a:ext cx="8612453" cy="4326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o-RO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 </a:t>
            </a:r>
            <a:r>
              <a:rPr lang="vi-VN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nu </a:t>
            </a:r>
            <a:r>
              <a:rPr lang="vi-V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 modificări </a:t>
            </a:r>
            <a:endParaRPr lang="ro-RO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o-RO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 probei scrise – nu </a:t>
            </a:r>
            <a:r>
              <a:rPr lang="ro-RO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 modificări</a:t>
            </a:r>
            <a:endParaRPr lang="ro-RO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o-RO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Calendar – </a:t>
            </a:r>
            <a:r>
              <a:rPr lang="ro-RO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 fi anunțat </a:t>
            </a:r>
            <a:endParaRPr lang="ro-RO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o-RO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o-RO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www.edu.ro</a:t>
            </a:r>
            <a:endParaRPr lang="ro-RO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o-RO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www.rocnee.eu</a:t>
            </a:r>
            <a:r>
              <a:rPr lang="ro-RO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o-RO" sz="28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Rapoarte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naționale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evaluările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ENII, ENIV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ENVI: </a:t>
            </a:r>
            <a:r>
              <a:rPr lang="en-US" sz="2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https://rocnee.eu/datedeschise/rapoarte246.html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784976" cy="1340768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o-RO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Evaluarea națională pentru absolvenții clasei a VIII-a, în anul școlar 2020 - 2021</a:t>
            </a:r>
            <a:endParaRPr lang="en-US" sz="3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44824"/>
            <a:ext cx="8928992" cy="4248472"/>
          </a:xfrm>
        </p:spPr>
        <p:txBody>
          <a:bodyPr rtlCol="0">
            <a:noAutofit/>
          </a:bodyPr>
          <a:lstStyle/>
          <a:p>
            <a:pPr algn="just">
              <a:spcBef>
                <a:spcPts val="0"/>
              </a:spcBef>
            </a:pP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Programa nouă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sz="2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ORDIN nr. </a:t>
            </a:r>
            <a:r>
              <a:rPr lang="nn-NO" sz="2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3472</a:t>
            </a:r>
            <a:r>
              <a:rPr lang="nn-NO" sz="2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/10.03.2020 </a:t>
            </a:r>
            <a:r>
              <a:rPr lang="en-US" sz="280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en-US" sz="2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aprobarea</a:t>
            </a:r>
            <a:r>
              <a:rPr lang="en-US" sz="2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programelor</a:t>
            </a:r>
            <a:r>
              <a:rPr lang="en-US" sz="2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susţinerea</a:t>
            </a:r>
            <a:r>
              <a:rPr lang="en-US" sz="2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evaluării</a:t>
            </a:r>
            <a:r>
              <a:rPr lang="en-US" sz="2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naţionale</a:t>
            </a:r>
            <a:r>
              <a:rPr lang="en-US" sz="2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absolvenţii</a:t>
            </a:r>
            <a:r>
              <a:rPr lang="en-US" sz="2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clasei</a:t>
            </a:r>
            <a:r>
              <a:rPr lang="en-US" sz="2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VIII-a, </a:t>
            </a:r>
            <a:r>
              <a:rPr lang="en-US" sz="280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începând</a:t>
            </a:r>
            <a:r>
              <a:rPr lang="en-US" sz="2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80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anul</a:t>
            </a:r>
            <a:r>
              <a:rPr lang="en-US" sz="2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şcolar</a:t>
            </a:r>
            <a:r>
              <a:rPr lang="en-US" sz="2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2020 - 2021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 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" action="ppaction://hlinkfile"/>
              </a:rPr>
              <a:t>probei scrise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 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model nou </a:t>
            </a:r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antrenament –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folosite ca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suport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învățare</a:t>
            </a:r>
            <a:endParaRPr lang="ro-RO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Simulări – anunțate pe </a:t>
            </a:r>
            <a:r>
              <a:rPr lang="ro-RO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www.edu.ro</a:t>
            </a:r>
            <a:r>
              <a:rPr lang="ro-RO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				       	   </a:t>
            </a:r>
            <a:r>
              <a:rPr lang="ro-RO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www.rocnee.eu</a:t>
            </a:r>
            <a:r>
              <a:rPr lang="ro-RO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2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640763" cy="14398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o-RO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Examenul de bacalaureat național</a:t>
            </a:r>
            <a:br>
              <a:rPr lang="ro-RO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o-RO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3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2204864"/>
            <a:ext cx="8964488" cy="3960440"/>
          </a:xfrm>
        </p:spPr>
        <p:txBody>
          <a:bodyPr rtlCol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Programa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nu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sunt modificări </a:t>
            </a:r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 probei scrise – nu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sunt modificări </a:t>
            </a:r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Postare model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31.10.2020</a:t>
            </a:r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Teste de antrenament –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folosite ca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1" action="ppaction://hlinkfile"/>
              </a:rPr>
              <a:t>suport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învățare                   </a:t>
            </a:r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buNone/>
              <a:defRPr/>
            </a:pPr>
            <a:r>
              <a:rPr lang="ro-RO" sz="2800" cap="none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ro-RO" sz="2800" cap="none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www.rocnee.eu</a:t>
            </a:r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Simulări –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anunțate pe </a:t>
            </a:r>
            <a:r>
              <a:rPr lang="ro-RO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www.edu.ro</a:t>
            </a:r>
            <a:r>
              <a:rPr lang="ro-RO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o-RO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                      </a:t>
            </a:r>
            <a:r>
              <a:rPr lang="ro-RO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www.rocnee.eu</a:t>
            </a:r>
            <a:r>
              <a:rPr lang="ro-RO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2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640763" cy="14398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o-RO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Examenul național de definitivare în învățământ </a:t>
            </a:r>
            <a:r>
              <a:rPr lang="en-US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o-RO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3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708920"/>
            <a:ext cx="8640960" cy="2520280"/>
          </a:xfrm>
        </p:spPr>
        <p:txBody>
          <a:bodyPr rtlCol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Programa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modificări propuse - CNS</a:t>
            </a:r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 probei scrise – nu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sunt modificări </a:t>
            </a:r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Postare model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după aprobarea programei prin OMEC</a:t>
            </a:r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o-RO" sz="2800" cap="none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www.rocnee.eu</a:t>
            </a:r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9"/>
            <a:ext cx="8640763" cy="8640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o-RO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Titularizare </a:t>
            </a:r>
            <a:r>
              <a:rPr lang="en-US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o-RO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3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708920"/>
            <a:ext cx="8640960" cy="2520280"/>
          </a:xfrm>
        </p:spPr>
        <p:txBody>
          <a:bodyPr rtlCol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Programa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modificări propuse - CNS</a:t>
            </a:r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 probei scrise – nu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sunt modificări </a:t>
            </a:r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Postare model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după aprobarea programei prin OMEC</a:t>
            </a:r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o-RO" sz="2800" cap="none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www.rocnee.eu</a:t>
            </a:r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795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Grupuri de lucru</a:t>
            </a:r>
            <a:endParaRPr lang="en-US" sz="3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79512" y="2060848"/>
            <a:ext cx="8784976" cy="3888432"/>
          </a:xfrm>
        </p:spPr>
        <p:txBody>
          <a:bodyPr>
            <a:normAutofit/>
          </a:bodyPr>
          <a:lstStyle/>
          <a:p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 2020 – 2021: 10 grupuri de lucru</a:t>
            </a:r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7255" indent="-447675" eaLnBrk="1" hangingPunct="1">
              <a:buFontTx/>
              <a:buChar char="-"/>
            </a:pPr>
            <a:r>
              <a:rPr lang="ro-RO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www.edu.ro</a:t>
            </a:r>
            <a:r>
              <a:rPr lang="ro-RO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</a:t>
            </a:r>
            <a:r>
              <a:rPr lang="ro-RO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www.rocnee.eu</a:t>
            </a:r>
            <a:r>
              <a:rPr lang="ro-RO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 fi postate 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apeluri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(cu proceduri, indicații de înscriere) pentru toate categoriile de colaboratori </a:t>
            </a:r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7255" indent="-447675" eaLnBrk="1" hangingPunct="1">
              <a:buFontTx/>
              <a:buChar char="-"/>
            </a:pP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accesul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în GL doar prin aplicațiile on-line</a:t>
            </a:r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7255" indent="-447675" eaLnBrk="1" hangingPunct="1">
              <a:buFontTx/>
              <a:buChar char="-"/>
            </a:pP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formare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prin platforma de </a:t>
            </a:r>
            <a:r>
              <a:rPr lang="ro-R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e-learning</a:t>
            </a:r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92088"/>
          </a:xfrm>
        </p:spPr>
        <p:txBody>
          <a:bodyPr/>
          <a:lstStyle/>
          <a:p>
            <a:r>
              <a:rPr lang="ro-RO" sz="36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" action="ppaction://hlinkfile"/>
              </a:rPr>
              <a:t>TEME DE DISCUȚIE</a:t>
            </a:r>
            <a:endParaRPr lang="en-US" sz="3600" b="1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4896544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Diagnoza procesului educațional, la matematică, la nivelul județului Arad, în contextul provocărilor generate de pandemia COVID-19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Priorități ale educației pentru anul școlar 2020 - 2021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Cadrul normativ privind organizarea procesului de învățământ în anul școlar 2020 - 2021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Noutăți specifice disciplinei în anul școlar 2020 - 2021 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o-RO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evaluări, examene, concursuri naționale</a:t>
            </a:r>
            <a:endParaRPr lang="ro-RO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o-RO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 pentru CNPEE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apel</a:t>
            </a: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o-RO" sz="24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 de profesori evaluatori pentru examenele și concursurile 	naționale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apel</a:t>
            </a: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endParaRPr lang="ro-RO" sz="2400" dirty="0">
              <a:solidFill>
                <a:schemeClr val="tx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476672"/>
            <a:ext cx="9361040" cy="1368152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</a:pPr>
            <a:r>
              <a:rPr lang="ro-RO" sz="3600" b="1" cap="none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" action="ppaction://hlinkfile"/>
              </a:rPr>
              <a:t>Corp de profesori </a:t>
            </a:r>
            <a:r>
              <a:rPr lang="ro-RO" sz="3600" b="1" cap="none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evaluatori pentru examenele și concursurile naționale</a:t>
            </a:r>
            <a:endParaRPr lang="ro-RO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9" t="16379" r="15424" b="6250"/>
          <a:stretch>
            <a:fillRect/>
          </a:stretch>
        </p:blipFill>
        <p:spPr bwMode="auto">
          <a:xfrm>
            <a:off x="1043608" y="1916832"/>
            <a:ext cx="7272487" cy="450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306" y="273426"/>
            <a:ext cx="8229600" cy="1080120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ro-RO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Resurse online</a:t>
            </a:r>
            <a:br>
              <a:rPr lang="ro-RO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3200" dirty="0">
                <a:hlinkClick r:id="rId1"/>
              </a:rPr>
              <a:t>https://www.manuale.edu.ro/</a:t>
            </a:r>
            <a:r>
              <a:rPr lang="ro-RO" sz="32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o-RO" sz="32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1" r="40421" b="9032"/>
          <a:stretch>
            <a:fillRect/>
          </a:stretch>
        </p:blipFill>
        <p:spPr bwMode="auto">
          <a:xfrm>
            <a:off x="899592" y="1859668"/>
            <a:ext cx="7751928" cy="459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306" y="273426"/>
            <a:ext cx="8229600" cy="1080120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ro-RO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Resurse online</a:t>
            </a:r>
            <a:br>
              <a:rPr lang="ro-RO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32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https://digital.educred.ro/</a:t>
            </a:r>
            <a:r>
              <a:rPr lang="ro-RO" sz="32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9" b="5927"/>
          <a:stretch>
            <a:fillRect/>
          </a:stretch>
        </p:blipFill>
        <p:spPr bwMode="auto">
          <a:xfrm>
            <a:off x="179512" y="1340768"/>
            <a:ext cx="8783189" cy="491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864096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</a:pPr>
            <a:r>
              <a:rPr lang="ro-RO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Resurse online</a:t>
            </a:r>
            <a:br>
              <a:rPr lang="ro-RO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https://digital.educred.ro/</a:t>
            </a:r>
            <a:r>
              <a:rPr lang="ro-RO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680520"/>
          </a:xfrm>
        </p:spPr>
        <p:txBody>
          <a:bodyPr>
            <a:normAutofit/>
          </a:bodyPr>
          <a:lstStyle/>
          <a:p>
            <a:endParaRPr lang="en-US" sz="2800" b="1" i="1" cap="none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ro-RO" sz="2800" dirty="0"/>
          </a:p>
          <a:p>
            <a:r>
              <a:rPr lang="ro-RO" sz="2800" dirty="0"/>
              <a:t>Dezvoltatori de </a:t>
            </a:r>
            <a:r>
              <a:rPr lang="ro-RO" sz="2800" b="1" dirty="0"/>
              <a:t>RED</a:t>
            </a:r>
            <a:endParaRPr lang="ro-RO" sz="2800" dirty="0"/>
          </a:p>
          <a:p>
            <a:r>
              <a:rPr lang="ro-RO" sz="2800" dirty="0"/>
              <a:t>– apel</a:t>
            </a:r>
            <a:endParaRPr lang="ro-RO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t="3879" r="7789" b="6250"/>
          <a:stretch>
            <a:fillRect/>
          </a:stretch>
        </p:blipFill>
        <p:spPr bwMode="auto">
          <a:xfrm>
            <a:off x="238347" y="1340768"/>
            <a:ext cx="8767290" cy="491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68152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o-RO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Despre </a:t>
            </a:r>
            <a:r>
              <a:rPr lang="ro-RO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predare-învățare-evaluare</a:t>
            </a:r>
            <a:r>
              <a:rPr lang="ro-RO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matematică </a:t>
            </a:r>
            <a:r>
              <a:rPr lang="vi-VN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o-RO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condițiile provocărilor generate de pandemia COVID-19</a:t>
            </a:r>
            <a:endParaRPr lang="ro-RO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251520" y="2060848"/>
            <a:ext cx="8640960" cy="288032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ro-RO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" action="ppaction://hlinkfile"/>
              </a:rPr>
              <a:t>Repere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metodologice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consolidarea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achizițiilor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anul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școlar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2019 -2020: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https://educatiacontinua.edu.ro/repere-metodologice.html#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ro-RO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Teleșcoala 2020</a:t>
            </a:r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96144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o-RO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Repere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metodologice </a:t>
            </a:r>
            <a:r>
              <a:rPr lang="ro-RO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consolidarea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achizițiilor din anul școlar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2019 -</a:t>
            </a:r>
            <a:r>
              <a:rPr lang="ro-RO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ro-RO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4968552"/>
          </a:xfrm>
        </p:spPr>
        <p:txBody>
          <a:bodyPr>
            <a:no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 </a:t>
            </a:r>
            <a:r>
              <a:rPr lang="ro-RO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anume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o-RO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generat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elaborarea lor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ro-RO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Suspendarea cursurilor, începând cu 11 martie 2020 până la finalizarea anului școlar 2019 - 2020, în condițiile pandemiei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 COVID-19.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ro-RO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Experiența redusă a profesorilor în ceea ce privește predarea online, folosirea resurselor digitale și alegerea platformelor de lucru.</a:t>
            </a:r>
            <a:endParaRPr lang="ro-RO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 </a:t>
            </a:r>
            <a:r>
              <a:rPr lang="ro-RO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 scopul lor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o-RO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Recomandă modalități prin care profesorii pot realiza, în anul școlar 2020 - 2021, reducerea decalajelor între </a:t>
            </a: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ceea 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o-RO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trebuia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 fie predat conform planificării calendaristice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o-RO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s-a </a:t>
            </a:r>
            <a:r>
              <a:rPr lang="ro-RO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predat efectiv și </a:t>
            </a:r>
            <a:endParaRPr lang="ro-RO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ro-RO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elevii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au </a:t>
            </a:r>
            <a:r>
              <a:rPr lang="ro-RO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reuș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it, de </a:t>
            </a:r>
            <a:r>
              <a:rPr lang="ro-RO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fapt, să învețe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080120"/>
          </a:xfrm>
        </p:spPr>
        <p:txBody>
          <a:bodyPr rtlCol="0"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Repere metodologice </a:t>
            </a:r>
            <a:r>
              <a:rPr lang="ro-RO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 consolidarea achizițiilor din anul școlar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2019 -</a:t>
            </a:r>
            <a:r>
              <a:rPr lang="ro-RO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ro-RO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568952" cy="5184576"/>
          </a:xfrm>
        </p:spPr>
        <p:txBody>
          <a:bodyPr>
            <a:normAutofit fontScale="250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 au </a:t>
            </a:r>
            <a:r>
              <a:rPr lang="ro-RO" sz="9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 vedere</a:t>
            </a:r>
            <a:r>
              <a:rPr lang="en-US" sz="9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9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o-RO" sz="9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ro-RO" sz="9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rientarea</a:t>
            </a:r>
            <a:r>
              <a:rPr lang="en-US" sz="9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9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profesorilor </a:t>
            </a:r>
            <a:r>
              <a:rPr lang="ro-RO" sz="9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către:</a:t>
            </a:r>
            <a:endParaRPr lang="ro-RO" sz="9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o-RO" sz="9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9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ro-RO" sz="9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demers comun prin raportarea critică la activitatea de predare-învățare-evaluare din perioada de pandemie</a:t>
            </a:r>
            <a:r>
              <a:rPr lang="en-US" sz="9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9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o-RO" sz="9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identificarea</a:t>
            </a:r>
            <a:r>
              <a:rPr lang="en-US" sz="9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o-RO" sz="9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înregistrarea, cuantificarea a ceea ce, la sfârșitul anului școlar, a fost considerat în risc, din perspectiva asigurării continuității în învățare</a:t>
            </a:r>
            <a:r>
              <a:rPr lang="en-US" sz="9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9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o-RO" sz="9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decizii și măsuri care să conducă la eficientizarea predării/învățării și diminuarea efectelor negative, respectiv la remedierea/recuperarea „pierderilor” în învățare</a:t>
            </a:r>
            <a:r>
              <a:rPr lang="ro-RO" sz="9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o-RO" sz="9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o-RO" sz="9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o-RO" sz="9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asumarea unui parcurs eficient care să permită remedierea</a:t>
            </a:r>
            <a:r>
              <a:rPr lang="en-US" sz="9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o-RO" sz="9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recuperarea decalajelor în raport cu programa școlară a anului </a:t>
            </a:r>
            <a:r>
              <a:rPr lang="en-US" sz="9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2019 - 2020 </a:t>
            </a:r>
            <a:r>
              <a:rPr lang="ro-RO" sz="9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 fără prejudicierea țintelor anului școlar </a:t>
            </a:r>
            <a:r>
              <a:rPr lang="en-US" sz="9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2020 - 2021.</a:t>
            </a:r>
            <a:endParaRPr lang="en-US" sz="9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ro-RO" sz="6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6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8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RO" sz="2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o-RO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Repere metodologice </a:t>
            </a:r>
            <a:r>
              <a:rPr lang="ro-RO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 consolidarea achizițiilor din anul școlar 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2019 -</a:t>
            </a:r>
            <a:r>
              <a:rPr lang="ro-RO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ro-RO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8496944" cy="4392488"/>
          </a:xfrm>
        </p:spPr>
        <p:txBody>
          <a:bodyPr>
            <a:normAutofit/>
          </a:bodyPr>
          <a:lstStyle/>
          <a:p>
            <a:pPr marL="0" marR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 </a:t>
            </a:r>
            <a:r>
              <a:rPr lang="ro-RO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ro-RO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structurate pe trei secțiuni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o-RO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Repere pentru realizarea planificării calendaristice pentru anul școlar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2020 - 2021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o-RO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Evaluarea gradului de formare a competențelor din anul anterior</a:t>
            </a:r>
            <a:endParaRPr lang="ro-RO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o-RO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Recomandări pentru construirea noilor achiziții. Exemple de activități de învățare</a:t>
            </a:r>
            <a:endParaRPr lang="ro-RO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68152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o-RO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Despre </a:t>
            </a:r>
            <a:r>
              <a:rPr lang="ro-RO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predare-învățare-evaluare</a:t>
            </a:r>
            <a:r>
              <a:rPr lang="ro-RO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matematică </a:t>
            </a:r>
            <a:r>
              <a:rPr lang="vi-VN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o-RO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condițiile provocărilor generate de pandemia COVID-19</a:t>
            </a:r>
            <a:endParaRPr lang="ro-RO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4680520"/>
          </a:xfrm>
        </p:spPr>
        <p:txBody>
          <a:bodyPr>
            <a:no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rgbClr val="1214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Trebuie să ne gândim</a:t>
            </a:r>
            <a:r>
              <a:rPr lang="en-US" dirty="0">
                <a:solidFill>
                  <a:srgbClr val="1214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o-RO" dirty="0">
                <a:solidFill>
                  <a:srgbClr val="1214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 a venit vremea să reinventăm școala cu totul</a:t>
            </a:r>
            <a:r>
              <a:rPr lang="en-US" dirty="0">
                <a:solidFill>
                  <a:srgbClr val="1214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o-RO" dirty="0">
                <a:solidFill>
                  <a:srgbClr val="1214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solidFill>
                  <a:srgbClr val="1214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>
                <a:solidFill>
                  <a:srgbClr val="1214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folosim alte strategii </a:t>
            </a:r>
            <a:r>
              <a:rPr lang="en-US" dirty="0">
                <a:solidFill>
                  <a:srgbClr val="1214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predare-învățare-evaluare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o-RO" dirty="0">
                <a:solidFill>
                  <a:srgbClr val="1214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solidFill>
                  <a:srgbClr val="1214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ace</a:t>
            </a:r>
            <a:r>
              <a:rPr lang="ro-RO" dirty="0">
                <a:solidFill>
                  <a:srgbClr val="1214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astă perioadă </a:t>
            </a:r>
            <a:r>
              <a:rPr lang="en-US" dirty="0">
                <a:solidFill>
                  <a:srgbClr val="1214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 </a:t>
            </a:r>
            <a:r>
              <a:rPr lang="ro-RO" dirty="0">
                <a:solidFill>
                  <a:srgbClr val="1214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realizat cât de remarcabilă este școala ca exercițiu social, pentru interacțiunea noastră umană</a:t>
            </a:r>
            <a:r>
              <a:rPr lang="en-US" dirty="0">
                <a:solidFill>
                  <a:srgbClr val="1214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lnSpc>
                <a:spcPct val="107000"/>
              </a:lnSpc>
              <a:spcBef>
                <a:spcPts val="600"/>
              </a:spcBef>
              <a:buNone/>
            </a:pPr>
            <a:r>
              <a:rPr lang="ro-RO" b="1" i="1" dirty="0">
                <a:solidFill>
                  <a:srgbClr val="1214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„Profesorii</a:t>
            </a:r>
            <a:r>
              <a:rPr lang="en-US" b="1" i="1" dirty="0">
                <a:solidFill>
                  <a:srgbClr val="1214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i="1" dirty="0">
                <a:solidFill>
                  <a:srgbClr val="1214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trebuie să îşi reinventeze propria meserie şi să o adapteze noilor condiţii”</a:t>
            </a:r>
            <a:r>
              <a:rPr lang="en-US" b="1" i="1" dirty="0">
                <a:solidFill>
                  <a:srgbClr val="1214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o-RO" b="1" i="1" dirty="0">
              <a:solidFill>
                <a:srgbClr val="12141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lnSpc>
                <a:spcPct val="107000"/>
              </a:lnSpc>
              <a:spcBef>
                <a:spcPts val="600"/>
              </a:spcBef>
              <a:buNone/>
            </a:pPr>
            <a:r>
              <a:rPr lang="ro-RO" i="1" dirty="0">
                <a:solidFill>
                  <a:srgbClr val="1214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„Dacă</a:t>
            </a:r>
            <a:r>
              <a:rPr lang="en-US" i="1" dirty="0">
                <a:solidFill>
                  <a:srgbClr val="1214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ro-RO" i="1" dirty="0">
                <a:solidFill>
                  <a:srgbClr val="1214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profesor/director</a:t>
            </a:r>
            <a:r>
              <a:rPr lang="en-US" i="1" dirty="0">
                <a:solidFill>
                  <a:srgbClr val="1214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ro-RO" i="1" dirty="0">
                <a:solidFill>
                  <a:srgbClr val="1214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 este interesat să se formeze continuu, să se adapteze, atunci înseamnă că timpurile în care trăiește l-au depășit, deci este important ca accentul să fie pus pe învățarea continuă și adaptarea odată cu vremurile”.</a:t>
            </a:r>
            <a:endParaRPr lang="ro-RO" i="1" dirty="0">
              <a:solidFill>
                <a:srgbClr val="12141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58929_549485575074902_1567220222_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286750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Diagnoza procesului educațional, la matematică,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la nivelul județului Arad,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pentru anul școlar 2019 - 2020, în contextul provocărilor generate de pandemia COVID-19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72817"/>
            <a:ext cx="8856984" cy="4752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ym typeface="+mn-ea"/>
              </a:rPr>
              <a:t>  </a:t>
            </a:r>
            <a:r>
              <a:rPr lang="en-US" dirty="0">
                <a:sym typeface="+mn-ea"/>
              </a:rPr>
              <a:t>A.  EVALUAREA NAŢIONALĂ CLASA  a VIII-a</a:t>
            </a:r>
            <a:endParaRPr lang="en-US" dirty="0">
              <a:sym typeface="+mn-ea"/>
            </a:endParaRPr>
          </a:p>
          <a:p>
            <a:pPr>
              <a:buNone/>
            </a:pPr>
            <a:endParaRPr lang="en-US" dirty="0" smtClean="0">
              <a:sym typeface="+mn-ea"/>
            </a:endParaRPr>
          </a:p>
          <a:p>
            <a:pPr>
              <a:buNone/>
            </a:pPr>
            <a:r>
              <a:rPr lang="en-US" dirty="0">
                <a:sym typeface="+mn-ea"/>
              </a:rPr>
              <a:t>∎  </a:t>
            </a:r>
            <a:r>
              <a:rPr lang="en-US" dirty="0" err="1">
                <a:sym typeface="+mn-ea"/>
              </a:rPr>
              <a:t>Rezultatele</a:t>
            </a:r>
            <a:r>
              <a:rPr lang="en-US" dirty="0">
                <a:sym typeface="+mn-ea"/>
              </a:rPr>
              <a:t> finale, </a:t>
            </a:r>
            <a:r>
              <a:rPr lang="en-US" dirty="0" err="1">
                <a:sym typeface="+mn-ea"/>
              </a:rPr>
              <a:t>după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contestaţii</a:t>
            </a:r>
            <a:r>
              <a:rPr lang="en-US" dirty="0">
                <a:sym typeface="+mn-ea"/>
              </a:rPr>
              <a:t>, la </a:t>
            </a:r>
            <a:r>
              <a:rPr lang="en-US" dirty="0" err="1">
                <a:sym typeface="+mn-ea"/>
              </a:rPr>
              <a:t>Evaluarea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Naţională </a:t>
            </a:r>
            <a:r>
              <a:rPr lang="ro-RO" altLang="en-US" dirty="0" err="1">
                <a:sym typeface="+mn-ea"/>
              </a:rPr>
              <a:t>2020</a:t>
            </a:r>
            <a:r>
              <a:rPr lang="en-US" dirty="0" smtClean="0">
                <a:sym typeface="+mn-ea"/>
              </a:rPr>
              <a:t>:</a:t>
            </a:r>
            <a:endParaRPr lang="en-US" dirty="0" smtClean="0"/>
          </a:p>
          <a:p>
            <a:pPr>
              <a:buNone/>
            </a:pPr>
            <a:r>
              <a:rPr lang="en-US" dirty="0">
                <a:sym typeface="+mn-ea"/>
              </a:rPr>
              <a:t> </a:t>
            </a:r>
            <a:r>
              <a:rPr lang="en-US" dirty="0" smtClean="0">
                <a:sym typeface="+mn-ea"/>
              </a:rPr>
              <a:t>           </a:t>
            </a:r>
            <a:r>
              <a:rPr lang="en-US" dirty="0">
                <a:sym typeface="+mn-ea"/>
              </a:rPr>
              <a:t>•  </a:t>
            </a:r>
            <a:r>
              <a:rPr lang="en-US" dirty="0" err="1">
                <a:sym typeface="+mn-ea"/>
              </a:rPr>
              <a:t>procentul</a:t>
            </a:r>
            <a:r>
              <a:rPr lang="en-US" dirty="0">
                <a:sym typeface="+mn-ea"/>
              </a:rPr>
              <a:t> de </a:t>
            </a:r>
            <a:r>
              <a:rPr lang="en-US" b="1" dirty="0" err="1">
                <a:sym typeface="+mn-ea"/>
              </a:rPr>
              <a:t>medii</a:t>
            </a:r>
            <a:r>
              <a:rPr lang="en-US" b="1" dirty="0">
                <a:sym typeface="+mn-ea"/>
              </a:rPr>
              <a:t> </a:t>
            </a:r>
            <a:r>
              <a:rPr lang="en-US" b="1" dirty="0" err="1">
                <a:sym typeface="+mn-ea"/>
              </a:rPr>
              <a:t>peste</a:t>
            </a:r>
            <a:r>
              <a:rPr lang="en-US" b="1" dirty="0">
                <a:sym typeface="+mn-ea"/>
              </a:rPr>
              <a:t> </a:t>
            </a:r>
            <a:r>
              <a:rPr lang="ro-RO" altLang="en-US" b="1" dirty="0">
                <a:sym typeface="+mn-ea"/>
              </a:rPr>
              <a:t>sau egale cu </a:t>
            </a:r>
            <a:r>
              <a:rPr lang="en-US" b="1" dirty="0">
                <a:sym typeface="+mn-ea"/>
              </a:rPr>
              <a:t>5(</a:t>
            </a:r>
            <a:r>
              <a:rPr lang="en-US" b="1" dirty="0" err="1">
                <a:sym typeface="+mn-ea"/>
              </a:rPr>
              <a:t>cinci</a:t>
            </a:r>
            <a:r>
              <a:rPr lang="en-US" b="1" dirty="0">
                <a:sym typeface="+mn-ea"/>
              </a:rPr>
              <a:t>)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pentru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judeţul</a:t>
            </a:r>
            <a:r>
              <a:rPr lang="en-US" dirty="0">
                <a:sym typeface="+mn-ea"/>
              </a:rPr>
              <a:t> Arad </a:t>
            </a:r>
            <a:r>
              <a:rPr lang="ro-RO" altLang="en-US" dirty="0">
                <a:sym typeface="+mn-ea"/>
              </a:rPr>
              <a:t>la disciplina   Matematică</a:t>
            </a:r>
            <a:r>
              <a:rPr lang="en-US" dirty="0">
                <a:sym typeface="+mn-ea"/>
              </a:rPr>
              <a:t> </a:t>
            </a:r>
            <a:r>
              <a:rPr lang="ro-RO" altLang="en-US" dirty="0">
                <a:sym typeface="+mn-ea"/>
              </a:rPr>
              <a:t>a fost de</a:t>
            </a:r>
            <a:r>
              <a:rPr lang="en-US" dirty="0">
                <a:sym typeface="+mn-ea"/>
              </a:rPr>
              <a:t> </a:t>
            </a:r>
            <a:r>
              <a:rPr lang="ro-RO" altLang="en-US" b="1" dirty="0">
                <a:sym typeface="+mn-ea"/>
              </a:rPr>
              <a:t>65</a:t>
            </a:r>
            <a:r>
              <a:rPr lang="en-US" b="1" dirty="0">
                <a:sym typeface="+mn-ea"/>
              </a:rPr>
              <a:t>,</a:t>
            </a:r>
            <a:r>
              <a:rPr lang="ro-RO" altLang="en-US" b="1" dirty="0">
                <a:sym typeface="+mn-ea"/>
              </a:rPr>
              <a:t>26 </a:t>
            </a:r>
            <a:r>
              <a:rPr lang="en-US" b="1" dirty="0" smtClean="0">
                <a:sym typeface="+mn-ea"/>
              </a:rPr>
              <a:t>%</a:t>
            </a:r>
            <a:endParaRPr lang="en-US" b="1" dirty="0" smtClean="0"/>
          </a:p>
          <a:p>
            <a:pPr>
              <a:buNone/>
            </a:pPr>
            <a:r>
              <a:rPr lang="en-US" b="1" dirty="0">
                <a:sym typeface="+mn-ea"/>
              </a:rPr>
              <a:t> </a:t>
            </a:r>
            <a:r>
              <a:rPr lang="en-US" dirty="0">
                <a:sym typeface="+mn-ea"/>
              </a:rPr>
              <a:t>∎  La </a:t>
            </a:r>
            <a:r>
              <a:rPr lang="en-US" dirty="0" err="1">
                <a:sym typeface="+mn-ea"/>
              </a:rPr>
              <a:t>examenul</a:t>
            </a:r>
            <a:r>
              <a:rPr lang="en-US" dirty="0">
                <a:sym typeface="+mn-ea"/>
              </a:rPr>
              <a:t> de </a:t>
            </a:r>
            <a:r>
              <a:rPr lang="en-US" dirty="0" err="1">
                <a:sym typeface="+mn-ea"/>
              </a:rPr>
              <a:t>Evaluare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Naţională</a:t>
            </a:r>
            <a:r>
              <a:rPr lang="en-US" dirty="0">
                <a:sym typeface="+mn-ea"/>
              </a:rPr>
              <a:t> au </a:t>
            </a:r>
            <a:r>
              <a:rPr lang="en-US" dirty="0" err="1">
                <a:sym typeface="+mn-ea"/>
              </a:rPr>
              <a:t>fost</a:t>
            </a:r>
            <a:r>
              <a:rPr lang="en-US" dirty="0" smtClean="0">
                <a:sym typeface="+mn-ea"/>
              </a:rPr>
              <a:t>:</a:t>
            </a:r>
            <a:endParaRPr lang="en-US" dirty="0" smtClean="0"/>
          </a:p>
          <a:p>
            <a:pPr>
              <a:buNone/>
            </a:pPr>
            <a:r>
              <a:rPr lang="en-US" dirty="0">
                <a:sym typeface="+mn-ea"/>
              </a:rPr>
              <a:t> </a:t>
            </a:r>
            <a:r>
              <a:rPr lang="en-US" dirty="0" smtClean="0">
                <a:sym typeface="+mn-ea"/>
              </a:rPr>
              <a:t>           </a:t>
            </a:r>
            <a:r>
              <a:rPr lang="ro-RO" dirty="0">
                <a:sym typeface="+mn-ea"/>
              </a:rPr>
              <a:t>• </a:t>
            </a:r>
            <a:r>
              <a:rPr lang="ro-RO" b="1" dirty="0">
                <a:sym typeface="+mn-ea"/>
              </a:rPr>
              <a:t> Înscrişi</a:t>
            </a:r>
            <a:r>
              <a:rPr lang="ro-RO" dirty="0">
                <a:sym typeface="+mn-ea"/>
              </a:rPr>
              <a:t>: </a:t>
            </a:r>
            <a:r>
              <a:rPr lang="ro-RO" b="1" dirty="0">
                <a:sym typeface="+mn-ea"/>
              </a:rPr>
              <a:t>3590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candidaţi</a:t>
            </a:r>
            <a:r>
              <a:rPr lang="en-US" dirty="0">
                <a:sym typeface="+mn-ea"/>
              </a:rPr>
              <a:t>,</a:t>
            </a:r>
            <a:endParaRPr lang="ro-RO" dirty="0"/>
          </a:p>
          <a:p>
            <a:pPr>
              <a:buNone/>
            </a:pPr>
            <a:r>
              <a:rPr lang="en-US" dirty="0">
                <a:sym typeface="+mn-ea"/>
              </a:rPr>
              <a:t>            </a:t>
            </a:r>
            <a:r>
              <a:rPr lang="en-US" dirty="0" smtClean="0">
                <a:sym typeface="+mn-ea"/>
              </a:rPr>
              <a:t>• </a:t>
            </a:r>
            <a:r>
              <a:rPr lang="en-US" b="1" dirty="0" smtClean="0">
                <a:sym typeface="+mn-ea"/>
              </a:rPr>
              <a:t> </a:t>
            </a:r>
            <a:r>
              <a:rPr lang="en-US" b="1" dirty="0" err="1">
                <a:sym typeface="+mn-ea"/>
              </a:rPr>
              <a:t>Neprezentaţi</a:t>
            </a:r>
            <a:r>
              <a:rPr lang="en-US" dirty="0">
                <a:sym typeface="+mn-ea"/>
              </a:rPr>
              <a:t>: </a:t>
            </a:r>
            <a:r>
              <a:rPr lang="ro-RO" altLang="en-US" b="1" dirty="0">
                <a:sym typeface="+mn-ea"/>
              </a:rPr>
              <a:t>343</a:t>
            </a:r>
            <a:r>
              <a:rPr lang="en-US" dirty="0">
                <a:sym typeface="+mn-ea"/>
              </a:rPr>
              <a:t>,</a:t>
            </a:r>
            <a:endParaRPr lang="ro-RO" dirty="0"/>
          </a:p>
          <a:p>
            <a:pPr>
              <a:buNone/>
            </a:pPr>
            <a:r>
              <a:rPr lang="en-US" dirty="0">
                <a:sym typeface="+mn-ea"/>
              </a:rPr>
              <a:t>            </a:t>
            </a:r>
            <a:r>
              <a:rPr lang="en-US" dirty="0" smtClean="0">
                <a:sym typeface="+mn-ea"/>
              </a:rPr>
              <a:t>•  </a:t>
            </a:r>
            <a:r>
              <a:rPr lang="en-US" b="1" dirty="0" err="1">
                <a:sym typeface="+mn-ea"/>
              </a:rPr>
              <a:t>Eliminaţi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niciunul</a:t>
            </a:r>
            <a:r>
              <a:rPr lang="en-US" dirty="0" smtClean="0">
                <a:sym typeface="+mn-ea"/>
              </a:rPr>
              <a:t>.</a:t>
            </a:r>
            <a:endParaRPr lang="en-US" dirty="0" smtClean="0"/>
          </a:p>
          <a:p>
            <a:pPr marL="0" indent="0" algn="just">
              <a:buNone/>
            </a:pP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490"/>
            <a:ext cx="8229600" cy="1600200"/>
          </a:xfrm>
        </p:spPr>
        <p:txBody>
          <a:bodyPr/>
          <a:p>
            <a:r>
              <a:rPr lang="ro-RO" altLang="en-GB">
                <a:sym typeface="+mn-ea"/>
              </a:rPr>
              <a:t>Repartiția pe tranșe de medii</a:t>
            </a:r>
            <a:endParaRPr lang="en-GB" altLang="en-US"/>
          </a:p>
        </p:txBody>
      </p:sp>
      <p:graphicFrame>
        <p:nvGraphicFramePr>
          <p:cNvPr id="4" name="Content Placeholder 3"/>
          <p:cNvGraphicFramePr/>
          <p:nvPr>
            <p:ph idx="1"/>
          </p:nvPr>
        </p:nvGraphicFramePr>
        <p:xfrm>
          <a:off x="457200" y="2163445"/>
          <a:ext cx="8229600" cy="3103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95"/>
                <a:gridCol w="738505"/>
                <a:gridCol w="716280"/>
                <a:gridCol w="680085"/>
                <a:gridCol w="678815"/>
                <a:gridCol w="660400"/>
                <a:gridCol w="718820"/>
                <a:gridCol w="723265"/>
                <a:gridCol w="679450"/>
                <a:gridCol w="1975485"/>
              </a:tblGrid>
              <a:tr h="20040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Note 1-1,99</a:t>
                      </a:r>
                      <a:endParaRPr lang="en-US" altLang="en-US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Note  2-2,99</a:t>
                      </a:r>
                      <a:endParaRPr lang="en-US" altLang="en-US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Note 3-3,99</a:t>
                      </a:r>
                      <a:endParaRPr lang="en-US" altLang="en-US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Note 4-4,99</a:t>
                      </a:r>
                      <a:endParaRPr lang="en-US" altLang="en-US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Note 5-5,99</a:t>
                      </a:r>
                      <a:endParaRPr lang="en-US" altLang="en-US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Note 6-6,99</a:t>
                      </a:r>
                      <a:endParaRPr lang="en-US" altLang="en-US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Note 7-7,99</a:t>
                      </a:r>
                      <a:endParaRPr lang="en-US" altLang="en-US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Note 8-8,99</a:t>
                      </a:r>
                      <a:endParaRPr lang="en-US" altLang="en-US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Note 9-9,99</a:t>
                      </a:r>
                      <a:endParaRPr lang="en-US" altLang="en-US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Nota 10</a:t>
                      </a:r>
                      <a:endParaRPr lang="en-US" altLang="en-US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91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172</a:t>
                      </a:r>
                      <a:endParaRPr lang="en-US" altLang="en-US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317</a:t>
                      </a:r>
                      <a:endParaRPr lang="en-US" altLang="en-US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334</a:t>
                      </a:r>
                      <a:endParaRPr lang="en-US" altLang="en-US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305</a:t>
                      </a:r>
                      <a:endParaRPr lang="en-US" altLang="en-US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395</a:t>
                      </a:r>
                      <a:endParaRPr lang="en-US" altLang="en-US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597</a:t>
                      </a:r>
                      <a:endParaRPr lang="en-US" altLang="en-US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581</a:t>
                      </a:r>
                      <a:endParaRPr lang="en-US" altLang="en-US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331</a:t>
                      </a:r>
                      <a:endParaRPr lang="en-US" altLang="en-US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187</a:t>
                      </a:r>
                      <a:endParaRPr lang="en-US" altLang="en-US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28</a:t>
                      </a:r>
                      <a:endParaRPr lang="en-US" altLang="en-US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715" y="824865"/>
            <a:ext cx="8116570" cy="888365"/>
          </a:xfrm>
        </p:spPr>
        <p:txBody>
          <a:bodyPr/>
          <a:p>
            <a:r>
              <a:rPr lang="ro-RO" sz="4400" dirty="0" smtClean="0">
                <a:sym typeface="+mn-ea"/>
              </a:rPr>
              <a:t>R</a:t>
            </a:r>
            <a:r>
              <a:rPr lang="en-US" sz="4400" dirty="0" err="1" smtClean="0">
                <a:sym typeface="+mn-ea"/>
              </a:rPr>
              <a:t>epartiţia</a:t>
            </a:r>
            <a:r>
              <a:rPr lang="en-US" sz="4400" dirty="0" smtClean="0">
                <a:sym typeface="+mn-ea"/>
              </a:rPr>
              <a:t>  </a:t>
            </a:r>
            <a:r>
              <a:rPr lang="en-US" sz="4400" dirty="0" err="1" smtClean="0">
                <a:sym typeface="+mn-ea"/>
              </a:rPr>
              <a:t>pe</a:t>
            </a:r>
            <a:r>
              <a:rPr lang="en-US" sz="4400" dirty="0" smtClean="0">
                <a:sym typeface="+mn-ea"/>
              </a:rPr>
              <a:t> </a:t>
            </a:r>
            <a:r>
              <a:rPr lang="en-US" sz="4400" dirty="0" err="1" smtClean="0">
                <a:sym typeface="+mn-ea"/>
              </a:rPr>
              <a:t>tranşe</a:t>
            </a:r>
            <a:r>
              <a:rPr lang="en-US" sz="4400" dirty="0" smtClean="0">
                <a:sym typeface="+mn-ea"/>
              </a:rPr>
              <a:t> de </a:t>
            </a:r>
            <a:r>
              <a:rPr lang="en-US" sz="4400" dirty="0" err="1" smtClean="0">
                <a:sym typeface="+mn-ea"/>
              </a:rPr>
              <a:t>medii</a:t>
            </a:r>
            <a:br>
              <a:rPr lang="en-GB" altLang="en-US" sz="4400"/>
            </a:br>
            <a:endParaRPr lang="en-GB" altLang="en-US" sz="4400"/>
          </a:p>
        </p:txBody>
      </p:sp>
      <p:graphicFrame>
        <p:nvGraphicFramePr>
          <p:cNvPr id="4" name="Content Placeholder 3"/>
          <p:cNvGraphicFramePr/>
          <p:nvPr>
            <p:ph idx="1"/>
          </p:nvPr>
        </p:nvGraphicFramePr>
        <p:xfrm>
          <a:off x="457200" y="1125220"/>
          <a:ext cx="8354695" cy="5276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o-RO" altLang="en-GB" sz="3200"/>
              <a:t>BACALAUREAT NAȚIONAL 2020, SESIUNEA IUNIE-IULIE</a:t>
            </a:r>
            <a:endParaRPr lang="ro-RO" altLang="en-GB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2130"/>
            <a:ext cx="8229600" cy="4324350"/>
          </a:xfrm>
        </p:spPr>
        <p:txBody>
          <a:bodyPr>
            <a:normAutofit/>
          </a:bodyPr>
          <a:p>
            <a:pPr>
              <a:buNone/>
            </a:pPr>
            <a:endParaRPr lang="en-US" dirty="0" smtClean="0">
              <a:sym typeface="+mn-ea"/>
            </a:endParaRPr>
          </a:p>
          <a:p>
            <a:pPr>
              <a:buNone/>
            </a:pPr>
            <a:r>
              <a:rPr lang="en-US" dirty="0">
                <a:sym typeface="+mn-ea"/>
              </a:rPr>
              <a:t>∎  </a:t>
            </a:r>
            <a:r>
              <a:rPr lang="en-US" dirty="0" err="1">
                <a:sym typeface="+mn-ea"/>
              </a:rPr>
              <a:t>Rezultatele</a:t>
            </a:r>
            <a:r>
              <a:rPr lang="en-US" dirty="0">
                <a:sym typeface="+mn-ea"/>
              </a:rPr>
              <a:t> finale, </a:t>
            </a:r>
            <a:r>
              <a:rPr lang="en-US" dirty="0" err="1">
                <a:sym typeface="+mn-ea"/>
              </a:rPr>
              <a:t>după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contestaţii</a:t>
            </a:r>
            <a:r>
              <a:rPr lang="en-US" dirty="0">
                <a:sym typeface="+mn-ea"/>
              </a:rPr>
              <a:t>, la </a:t>
            </a:r>
            <a:r>
              <a:rPr lang="ro-RO" altLang="en-US" dirty="0">
                <a:sym typeface="+mn-ea"/>
              </a:rPr>
              <a:t>Bacalaureat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Naţional </a:t>
            </a:r>
            <a:r>
              <a:rPr lang="ro-RO" altLang="en-US" dirty="0" err="1">
                <a:sym typeface="+mn-ea"/>
              </a:rPr>
              <a:t>2020, sesiunea iunie-iulie</a:t>
            </a:r>
            <a:r>
              <a:rPr lang="en-US" dirty="0" smtClean="0">
                <a:sym typeface="+mn-ea"/>
              </a:rPr>
              <a:t>:</a:t>
            </a:r>
            <a:endParaRPr lang="en-US" dirty="0" smtClean="0"/>
          </a:p>
          <a:p>
            <a:pPr>
              <a:buNone/>
            </a:pPr>
            <a:r>
              <a:rPr lang="en-US" dirty="0">
                <a:sym typeface="+mn-ea"/>
              </a:rPr>
              <a:t> </a:t>
            </a:r>
            <a:r>
              <a:rPr lang="en-US" dirty="0" smtClean="0">
                <a:sym typeface="+mn-ea"/>
              </a:rPr>
              <a:t>           </a:t>
            </a:r>
            <a:r>
              <a:rPr lang="en-US" dirty="0">
                <a:sym typeface="+mn-ea"/>
              </a:rPr>
              <a:t>•  </a:t>
            </a:r>
            <a:r>
              <a:rPr lang="en-US" dirty="0" err="1">
                <a:sym typeface="+mn-ea"/>
              </a:rPr>
              <a:t>procentul</a:t>
            </a:r>
            <a:r>
              <a:rPr lang="en-US" dirty="0">
                <a:sym typeface="+mn-ea"/>
              </a:rPr>
              <a:t> de </a:t>
            </a:r>
            <a:r>
              <a:rPr lang="en-US" b="1" dirty="0" err="1">
                <a:sym typeface="+mn-ea"/>
              </a:rPr>
              <a:t>medii</a:t>
            </a:r>
            <a:r>
              <a:rPr lang="en-US" b="1" dirty="0">
                <a:sym typeface="+mn-ea"/>
              </a:rPr>
              <a:t> </a:t>
            </a:r>
            <a:r>
              <a:rPr lang="en-US" b="1" dirty="0" err="1">
                <a:sym typeface="+mn-ea"/>
              </a:rPr>
              <a:t>peste</a:t>
            </a:r>
            <a:r>
              <a:rPr lang="en-US" b="1" dirty="0">
                <a:sym typeface="+mn-ea"/>
              </a:rPr>
              <a:t> </a:t>
            </a:r>
            <a:r>
              <a:rPr lang="ro-RO" altLang="en-US" b="1" dirty="0">
                <a:sym typeface="+mn-ea"/>
              </a:rPr>
              <a:t>sau egale cu </a:t>
            </a:r>
            <a:r>
              <a:rPr lang="en-US" b="1" dirty="0">
                <a:sym typeface="+mn-ea"/>
              </a:rPr>
              <a:t>5(</a:t>
            </a:r>
            <a:r>
              <a:rPr lang="en-US" b="1" dirty="0" err="1">
                <a:sym typeface="+mn-ea"/>
              </a:rPr>
              <a:t>cinci</a:t>
            </a:r>
            <a:r>
              <a:rPr lang="en-US" b="1" dirty="0">
                <a:sym typeface="+mn-ea"/>
              </a:rPr>
              <a:t>)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pentru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judeţul</a:t>
            </a:r>
            <a:r>
              <a:rPr lang="en-US" dirty="0">
                <a:sym typeface="+mn-ea"/>
              </a:rPr>
              <a:t> Arad </a:t>
            </a:r>
            <a:r>
              <a:rPr lang="ro-RO" altLang="en-US" dirty="0">
                <a:sym typeface="+mn-ea"/>
              </a:rPr>
              <a:t>la disciplina   Matematică</a:t>
            </a:r>
            <a:r>
              <a:rPr lang="en-US" dirty="0">
                <a:sym typeface="+mn-ea"/>
              </a:rPr>
              <a:t> </a:t>
            </a:r>
            <a:r>
              <a:rPr lang="ro-RO" altLang="en-US" dirty="0">
                <a:sym typeface="+mn-ea"/>
              </a:rPr>
              <a:t>a fost de</a:t>
            </a:r>
            <a:r>
              <a:rPr lang="en-US" dirty="0">
                <a:sym typeface="+mn-ea"/>
              </a:rPr>
              <a:t> </a:t>
            </a:r>
            <a:r>
              <a:rPr lang="ro-RO" altLang="en-US" b="1" dirty="0">
                <a:sym typeface="+mn-ea"/>
              </a:rPr>
              <a:t>59</a:t>
            </a:r>
            <a:r>
              <a:rPr lang="en-US" b="1" dirty="0">
                <a:sym typeface="+mn-ea"/>
              </a:rPr>
              <a:t>,</a:t>
            </a:r>
            <a:r>
              <a:rPr lang="ro-RO" altLang="en-US" b="1" dirty="0">
                <a:sym typeface="+mn-ea"/>
              </a:rPr>
              <a:t>73 </a:t>
            </a:r>
            <a:r>
              <a:rPr lang="en-US" b="1" dirty="0" smtClean="0">
                <a:sym typeface="+mn-ea"/>
              </a:rPr>
              <a:t>%</a:t>
            </a:r>
            <a:endParaRPr lang="en-US" b="1" dirty="0" smtClean="0"/>
          </a:p>
          <a:p>
            <a:pPr>
              <a:buNone/>
            </a:pPr>
            <a:r>
              <a:rPr lang="en-US" b="1" dirty="0">
                <a:sym typeface="+mn-ea"/>
              </a:rPr>
              <a:t> </a:t>
            </a:r>
            <a:r>
              <a:rPr lang="en-US" dirty="0">
                <a:sym typeface="+mn-ea"/>
              </a:rPr>
              <a:t>∎  La </a:t>
            </a:r>
            <a:r>
              <a:rPr lang="en-US" dirty="0" err="1">
                <a:sym typeface="+mn-ea"/>
              </a:rPr>
              <a:t>examenul</a:t>
            </a:r>
            <a:r>
              <a:rPr lang="en-US" dirty="0">
                <a:sym typeface="+mn-ea"/>
              </a:rPr>
              <a:t> de </a:t>
            </a:r>
            <a:r>
              <a:rPr lang="ro-RO" altLang="en-US" dirty="0">
                <a:sym typeface="+mn-ea"/>
              </a:rPr>
              <a:t>Bacalaureat</a:t>
            </a:r>
            <a:r>
              <a:rPr lang="en-US" dirty="0">
                <a:sym typeface="+mn-ea"/>
              </a:rPr>
              <a:t> au </a:t>
            </a:r>
            <a:r>
              <a:rPr lang="en-US" dirty="0" err="1">
                <a:sym typeface="+mn-ea"/>
              </a:rPr>
              <a:t>fost</a:t>
            </a:r>
            <a:r>
              <a:rPr lang="en-US" dirty="0" smtClean="0">
                <a:sym typeface="+mn-ea"/>
              </a:rPr>
              <a:t>:</a:t>
            </a:r>
            <a:endParaRPr lang="en-US" dirty="0" smtClean="0"/>
          </a:p>
          <a:p>
            <a:pPr>
              <a:buNone/>
            </a:pPr>
            <a:r>
              <a:rPr lang="en-US" dirty="0">
                <a:sym typeface="+mn-ea"/>
              </a:rPr>
              <a:t> </a:t>
            </a:r>
            <a:r>
              <a:rPr lang="en-US" dirty="0" smtClean="0">
                <a:sym typeface="+mn-ea"/>
              </a:rPr>
              <a:t>           </a:t>
            </a:r>
            <a:r>
              <a:rPr lang="ro-RO" dirty="0">
                <a:sym typeface="+mn-ea"/>
              </a:rPr>
              <a:t>• </a:t>
            </a:r>
            <a:r>
              <a:rPr lang="ro-RO" b="1" dirty="0">
                <a:sym typeface="+mn-ea"/>
              </a:rPr>
              <a:t> Înscrişi</a:t>
            </a:r>
            <a:r>
              <a:rPr lang="ro-RO" dirty="0">
                <a:sym typeface="+mn-ea"/>
              </a:rPr>
              <a:t>: </a:t>
            </a:r>
            <a:r>
              <a:rPr lang="ro-RO" b="1" dirty="0">
                <a:sym typeface="+mn-ea"/>
              </a:rPr>
              <a:t>2410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candidaţi</a:t>
            </a:r>
            <a:r>
              <a:rPr lang="en-US" dirty="0">
                <a:sym typeface="+mn-ea"/>
              </a:rPr>
              <a:t>,</a:t>
            </a:r>
            <a:endParaRPr lang="ro-RO" dirty="0"/>
          </a:p>
          <a:p>
            <a:pPr>
              <a:buNone/>
            </a:pPr>
            <a:r>
              <a:rPr lang="en-US" dirty="0">
                <a:sym typeface="+mn-ea"/>
              </a:rPr>
              <a:t>            </a:t>
            </a:r>
            <a:r>
              <a:rPr lang="en-US" dirty="0" smtClean="0">
                <a:sym typeface="+mn-ea"/>
              </a:rPr>
              <a:t>• </a:t>
            </a:r>
            <a:r>
              <a:rPr lang="en-US" b="1" dirty="0" smtClean="0">
                <a:sym typeface="+mn-ea"/>
              </a:rPr>
              <a:t> </a:t>
            </a:r>
            <a:r>
              <a:rPr lang="en-US" b="1" dirty="0" err="1">
                <a:sym typeface="+mn-ea"/>
              </a:rPr>
              <a:t>Neprezentaţi</a:t>
            </a:r>
            <a:r>
              <a:rPr lang="en-US" dirty="0">
                <a:sym typeface="+mn-ea"/>
              </a:rPr>
              <a:t>: </a:t>
            </a:r>
            <a:r>
              <a:rPr lang="ro-RO" altLang="en-US" b="1" dirty="0">
                <a:sym typeface="+mn-ea"/>
              </a:rPr>
              <a:t>180</a:t>
            </a:r>
            <a:endParaRPr lang="ro-RO" dirty="0"/>
          </a:p>
          <a:p>
            <a:pPr>
              <a:buNone/>
            </a:pPr>
            <a:r>
              <a:rPr lang="en-US" dirty="0">
                <a:sym typeface="+mn-ea"/>
              </a:rPr>
              <a:t>            </a:t>
            </a:r>
            <a:r>
              <a:rPr lang="en-US" dirty="0" smtClean="0">
                <a:sym typeface="+mn-ea"/>
              </a:rPr>
              <a:t>•  </a:t>
            </a:r>
            <a:r>
              <a:rPr lang="en-US" b="1" dirty="0" err="1">
                <a:sym typeface="+mn-ea"/>
              </a:rPr>
              <a:t>Eliminaţi</a:t>
            </a:r>
            <a:r>
              <a:rPr lang="en-US" dirty="0">
                <a:sym typeface="+mn-ea"/>
              </a:rPr>
              <a:t>: </a:t>
            </a:r>
            <a:r>
              <a:rPr lang="ro-RO" altLang="en-US" b="1" dirty="0">
                <a:sym typeface="+mn-ea"/>
              </a:rPr>
              <a:t>1</a:t>
            </a:r>
            <a:endParaRPr lang="en-US" dirty="0" smtClean="0"/>
          </a:p>
          <a:p>
            <a:endParaRPr lang="en-GB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o-RO" sz="4000" dirty="0" smtClean="0">
                <a:sym typeface="+mn-ea"/>
              </a:rPr>
              <a:t>R</a:t>
            </a:r>
            <a:r>
              <a:rPr lang="en-US" sz="4000" dirty="0" err="1" smtClean="0">
                <a:sym typeface="+mn-ea"/>
              </a:rPr>
              <a:t>epartiţia</a:t>
            </a:r>
            <a:r>
              <a:rPr lang="en-US" sz="4000" dirty="0" smtClean="0">
                <a:sym typeface="+mn-ea"/>
              </a:rPr>
              <a:t>  </a:t>
            </a:r>
            <a:r>
              <a:rPr lang="en-US" sz="4000" dirty="0" err="1" smtClean="0">
                <a:sym typeface="+mn-ea"/>
              </a:rPr>
              <a:t>pe</a:t>
            </a:r>
            <a:r>
              <a:rPr lang="en-US" sz="4000" dirty="0" smtClean="0">
                <a:sym typeface="+mn-ea"/>
              </a:rPr>
              <a:t> </a:t>
            </a:r>
            <a:r>
              <a:rPr lang="en-US" sz="4000" dirty="0" err="1" smtClean="0">
                <a:sym typeface="+mn-ea"/>
              </a:rPr>
              <a:t>tranşe</a:t>
            </a:r>
            <a:r>
              <a:rPr lang="en-US" sz="4000" dirty="0" smtClean="0">
                <a:sym typeface="+mn-ea"/>
              </a:rPr>
              <a:t> de </a:t>
            </a:r>
            <a:r>
              <a:rPr lang="en-US" sz="4000" dirty="0" err="1" smtClean="0">
                <a:sym typeface="+mn-ea"/>
              </a:rPr>
              <a:t>medii</a:t>
            </a:r>
            <a:endParaRPr lang="en-GB" altLang="en-US" sz="400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0" y="2113915"/>
          <a:ext cx="14360525" cy="2886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12287250" imgH="1752600" progId="Word.Document.8">
                  <p:embed/>
                </p:oleObj>
              </mc:Choice>
              <mc:Fallback>
                <p:oleObj name="" r:id="rId1" imgW="12287250" imgH="1752600" progId="Word.Document.8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2113915"/>
                        <a:ext cx="14360525" cy="2886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925"/>
            <a:ext cx="8229600" cy="1600200"/>
          </a:xfrm>
        </p:spPr>
        <p:txBody>
          <a:bodyPr/>
          <a:p>
            <a:r>
              <a:rPr lang="ro-RO" sz="3600" dirty="0" smtClean="0">
                <a:sym typeface="+mn-ea"/>
              </a:rPr>
              <a:t>R</a:t>
            </a:r>
            <a:r>
              <a:rPr lang="en-US" sz="3600" dirty="0" err="1" smtClean="0">
                <a:sym typeface="+mn-ea"/>
              </a:rPr>
              <a:t>epartiţia</a:t>
            </a:r>
            <a:r>
              <a:rPr lang="en-US" sz="3600" dirty="0" smtClean="0">
                <a:sym typeface="+mn-ea"/>
              </a:rPr>
              <a:t>  </a:t>
            </a:r>
            <a:r>
              <a:rPr lang="en-US" sz="3600" dirty="0" err="1" smtClean="0">
                <a:sym typeface="+mn-ea"/>
              </a:rPr>
              <a:t>pe</a:t>
            </a:r>
            <a:r>
              <a:rPr lang="en-US" sz="3600" dirty="0" smtClean="0">
                <a:sym typeface="+mn-ea"/>
              </a:rPr>
              <a:t> </a:t>
            </a:r>
            <a:r>
              <a:rPr lang="en-US" sz="3600" dirty="0" err="1" smtClean="0">
                <a:sym typeface="+mn-ea"/>
              </a:rPr>
              <a:t>tranşe</a:t>
            </a:r>
            <a:r>
              <a:rPr lang="en-US" sz="3600" dirty="0" smtClean="0">
                <a:sym typeface="+mn-ea"/>
              </a:rPr>
              <a:t> de </a:t>
            </a:r>
            <a:r>
              <a:rPr lang="en-US" sz="3600" dirty="0" err="1" smtClean="0">
                <a:sym typeface="+mn-ea"/>
              </a:rPr>
              <a:t>medii</a:t>
            </a:r>
            <a:br>
              <a:rPr lang="en-GB" altLang="en-US" sz="3600"/>
            </a:br>
            <a:endParaRPr lang="en-GB" altLang="en-US" sz="3600"/>
          </a:p>
        </p:txBody>
      </p:sp>
      <p:graphicFrame>
        <p:nvGraphicFramePr>
          <p:cNvPr id="5" name="Content Placeholder 4"/>
          <p:cNvGraphicFramePr/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14089"/>
            <a:ext cx="8640960" cy="8354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Priorități ale educației în anul școlar 2020 -2021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2578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Contextul educativ și sanitar pentru anul școlar 2020 – 2021; prezentarea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ghidurilor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privind organizarea și desfășurarea activităților în cadrul unităților de învățământ preuniversitar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www.educatiacontinua.edu.ro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Repere metodologice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pentru consolidarea achizițiilor anului școlar 2019 – 2020; prezentarea ghidurilor pe discipline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https://educatiacontinua.edu.ro/repere-metodologice.html#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Asigurarea înțelegerii și aplicării corecte a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programei pentru clasa a VIII-a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2.4.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Utilizarea metodelor moderne de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predare-învățare-evaluare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diferențiate, conform nevoilor educative ale elevului vizând dezvoltarea gândirii critice, premisă a alfabetizării științifice și diminuării riscului de analfabetism funcțional, în condițiile începerii cursurilor în unitățile de învățământ, respectiv realizarea de activități asistate de tehnologie și internet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9628</Words>
  <Application>WPS Presentation</Application>
  <PresentationFormat>On-screen Show (4:3)</PresentationFormat>
  <Paragraphs>241</Paragraphs>
  <Slides>29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9" baseType="lpstr">
      <vt:lpstr>Arial</vt:lpstr>
      <vt:lpstr>SimSun</vt:lpstr>
      <vt:lpstr>Wingdings</vt:lpstr>
      <vt:lpstr>Tahoma</vt:lpstr>
      <vt:lpstr>Century Gothic</vt:lpstr>
      <vt:lpstr>Courier New</vt:lpstr>
      <vt:lpstr>Times New Roman</vt:lpstr>
      <vt:lpstr>Palatino Linotype</vt:lpstr>
      <vt:lpstr>Lucida Bright</vt:lpstr>
      <vt:lpstr>Calibri</vt:lpstr>
      <vt:lpstr>Book Antiqua</vt:lpstr>
      <vt:lpstr>Microsoft YaHei</vt:lpstr>
      <vt:lpstr/>
      <vt:lpstr>Arial Unicode MS</vt:lpstr>
      <vt:lpstr>Lucida Sans</vt:lpstr>
      <vt:lpstr>Lucida Sans Unicode</vt:lpstr>
      <vt:lpstr>Segoe Print</vt:lpstr>
      <vt:lpstr>Calibri</vt:lpstr>
      <vt:lpstr>Executive</vt:lpstr>
      <vt:lpstr>Word.Document.8</vt:lpstr>
      <vt:lpstr>PowerPoint 演示文稿</vt:lpstr>
      <vt:lpstr>TEME DE DISCUȚIE</vt:lpstr>
      <vt:lpstr>1. Diagnoza procesului educațional, la matematică, la nivel de județ/municipiul București, pentru 2019 - 2020, în contextul provocărilor generate de pandemia COVID-19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 Priorități ale educației în anul școlar 2020 -2021</vt:lpstr>
      <vt:lpstr>2. Priorități ale educației în anul școlar 2020 -2021</vt:lpstr>
      <vt:lpstr>3. Cadrul normativ privind organizarea procesului de învățământ în anul școlar 2019-2020</vt:lpstr>
      <vt:lpstr>4. Noutăți specifice disciplinei Matematica în anul școlar 2020 – 2021</vt:lpstr>
      <vt:lpstr>Evaluări, examene și concursuri naționale 2020 – 2021</vt:lpstr>
      <vt:lpstr>Evaluarea națională la finalul clasei a VI-a, în anul școlar 2020 - 2021</vt:lpstr>
      <vt:lpstr>Evaluarea națională pentru absolvenții clasei a VIII-a, în anul școlar 2020 - 2021</vt:lpstr>
      <vt:lpstr>Examenul de bacalaureat național   2021</vt:lpstr>
      <vt:lpstr>Examenul național de definitivare în învățământ   2021</vt:lpstr>
      <vt:lpstr>Titularizare 2021</vt:lpstr>
      <vt:lpstr>Grupuri de lucru</vt:lpstr>
      <vt:lpstr>Corp de profesori evaluatori pentru examenele și concursurile naționale</vt:lpstr>
      <vt:lpstr>Resurse online https://www.manuale.edu.ro// </vt:lpstr>
      <vt:lpstr>Resurse online https://digital.educred.ro/ </vt:lpstr>
      <vt:lpstr>Resurse online https://digital.educred.ro/ </vt:lpstr>
      <vt:lpstr>Despre predare-învățare-evaluare la matematică în condițiile provocărilor generate de pandemia COVID-19</vt:lpstr>
      <vt:lpstr>Repere metodologice pentru consolidarea achizițiilor din anul școlar 2019 - 2020</vt:lpstr>
      <vt:lpstr>Repere metodologice pentru consolidarea achizițiilor din anul școlar 2019 - 2020</vt:lpstr>
      <vt:lpstr>Repere metodologice pentru consolidarea achizițiilor din anul școlar 2019 - 2020</vt:lpstr>
      <vt:lpstr>Despre predare-învățare-evaluare la matematică în condițiile provocărilor generate de pandemia COVID-19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Laptop1</cp:lastModifiedBy>
  <cp:revision>146</cp:revision>
  <cp:lastPrinted>2020-09-11T06:02:00Z</cp:lastPrinted>
  <dcterms:created xsi:type="dcterms:W3CDTF">2010-09-02T12:16:00Z</dcterms:created>
  <dcterms:modified xsi:type="dcterms:W3CDTF">2020-09-24T12:12:44Z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2057-11.2.0.9684</vt:lpwstr>
  </property>
</Properties>
</file>